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99A36DE-6CA1-41BB-A4C6-2908CFB66CCC}">
  <a:tblStyle styleId="{599A36DE-6CA1-41BB-A4C6-2908CFB66CC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Montserrat-regular.fntdata"/><Relationship Id="rId21" Type="http://schemas.openxmlformats.org/officeDocument/2006/relationships/slide" Target="slides/slide15.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d14cca54bc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d14cca54bc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b5b53ca4518cfee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b5b53ca4518cfee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b5b53ca4518cfee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b5b53ca4518cfee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d14cca54bc_3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d14cca54bc_3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b5b53ca4518cfee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b5b53ca4518cfee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b5b53ca4518cfee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b5b53ca4518cfee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b5b53ca4518cfee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b5b53ca4518cfee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b5b53ca4518cfee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b5b53ca4518cfee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b5b53ca4518cfee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b5b53ca4518cfee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b5b53ca4518cfee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b5b53ca4518cfee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b5b53ca4518cfee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b5b53ca4518cfee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b5b53ca4518cfee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b5b53ca4518cfee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b5b53ca4518cfee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b5b53ca4518cfee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b5b53ca4518cfee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b5b53ca4518cfee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NFL Machine Learning</a:t>
            </a:r>
            <a:endParaRPr/>
          </a:p>
        </p:txBody>
      </p:sp>
      <p:sp>
        <p:nvSpPr>
          <p:cNvPr id="135" name="Google Shape;135;p13"/>
          <p:cNvSpPr txBox="1"/>
          <p:nvPr>
            <p:ph idx="1" type="subTitle"/>
          </p:nvPr>
        </p:nvSpPr>
        <p:spPr>
          <a:xfrm>
            <a:off x="1143000" y="3924925"/>
            <a:ext cx="7411500" cy="549600"/>
          </a:xfrm>
          <a:prstGeom prst="rect">
            <a:avLst/>
          </a:prstGeom>
        </p:spPr>
        <p:txBody>
          <a:bodyPr anchorCtr="0" anchor="t" bIns="91425" lIns="91425" spcFirstLastPara="1" rIns="91425" wrap="square" tIns="91425">
            <a:normAutofit fontScale="92500"/>
          </a:bodyPr>
          <a:lstStyle/>
          <a:p>
            <a:pPr indent="0" lvl="0" marL="0" rtl="0" algn="l">
              <a:lnSpc>
                <a:spcPct val="80000"/>
              </a:lnSpc>
              <a:spcBef>
                <a:spcPts val="0"/>
              </a:spcBef>
              <a:spcAft>
                <a:spcPts val="0"/>
              </a:spcAft>
              <a:buSzPct val="41008"/>
              <a:buNone/>
            </a:pPr>
            <a:r>
              <a:rPr lang="en" sz="2280"/>
              <a:t>Hayden Dessommes, Rishi Rao, Evan McKenna, Daniel Zheng</a:t>
            </a:r>
            <a:endParaRPr sz="2280"/>
          </a:p>
        </p:txBody>
      </p:sp>
      <p:pic>
        <p:nvPicPr>
          <p:cNvPr id="136" name="Google Shape;136;p13"/>
          <p:cNvPicPr preferRelativeResize="0"/>
          <p:nvPr/>
        </p:nvPicPr>
        <p:blipFill>
          <a:blip r:embed="rId3">
            <a:alphaModFix/>
          </a:blip>
          <a:stretch>
            <a:fillRect/>
          </a:stretch>
        </p:blipFill>
        <p:spPr>
          <a:xfrm>
            <a:off x="176950" y="606600"/>
            <a:ext cx="3232350" cy="226264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Visualizations</a:t>
            </a:r>
            <a:endParaRPr/>
          </a:p>
        </p:txBody>
      </p:sp>
      <p:sp>
        <p:nvSpPr>
          <p:cNvPr id="195" name="Google Shape;195;p22"/>
          <p:cNvSpPr txBox="1"/>
          <p:nvPr>
            <p:ph idx="1" type="body"/>
          </p:nvPr>
        </p:nvSpPr>
        <p:spPr>
          <a:xfrm>
            <a:off x="7389500" y="1567550"/>
            <a:ext cx="1527600" cy="29112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0= no data</a:t>
            </a:r>
            <a:endParaRPr/>
          </a:p>
          <a:p>
            <a:pPr indent="0" lvl="0" marL="0" rtl="0" algn="l">
              <a:spcBef>
                <a:spcPts val="1200"/>
              </a:spcBef>
              <a:spcAft>
                <a:spcPts val="0"/>
              </a:spcAft>
              <a:buNone/>
            </a:pPr>
            <a:r>
              <a:rPr lang="en"/>
              <a:t>1=clear</a:t>
            </a:r>
            <a:endParaRPr/>
          </a:p>
          <a:p>
            <a:pPr indent="0" lvl="0" marL="0" rtl="0" algn="l">
              <a:spcBef>
                <a:spcPts val="1200"/>
              </a:spcBef>
              <a:spcAft>
                <a:spcPts val="0"/>
              </a:spcAft>
              <a:buNone/>
            </a:pPr>
            <a:r>
              <a:rPr lang="en"/>
              <a:t>2=heavy rain</a:t>
            </a:r>
            <a:endParaRPr/>
          </a:p>
          <a:p>
            <a:pPr indent="0" lvl="0" marL="0" rtl="0" algn="l">
              <a:spcBef>
                <a:spcPts val="1200"/>
              </a:spcBef>
              <a:spcAft>
                <a:spcPts val="0"/>
              </a:spcAft>
              <a:buNone/>
            </a:pPr>
            <a:r>
              <a:rPr lang="en"/>
              <a:t>3=moderate  rain</a:t>
            </a:r>
            <a:endParaRPr/>
          </a:p>
          <a:p>
            <a:pPr indent="0" lvl="0" marL="0" rtl="0" algn="l">
              <a:spcBef>
                <a:spcPts val="1200"/>
              </a:spcBef>
              <a:spcAft>
                <a:spcPts val="0"/>
              </a:spcAft>
              <a:buNone/>
            </a:pPr>
            <a:r>
              <a:rPr lang="en"/>
              <a:t>4=light rain</a:t>
            </a:r>
            <a:endParaRPr/>
          </a:p>
          <a:p>
            <a:pPr indent="0" lvl="0" marL="0" rtl="0" algn="l">
              <a:spcBef>
                <a:spcPts val="1200"/>
              </a:spcBef>
              <a:spcAft>
                <a:spcPts val="0"/>
              </a:spcAft>
              <a:buNone/>
            </a:pPr>
            <a:r>
              <a:rPr lang="en"/>
              <a:t>6=light snow</a:t>
            </a:r>
            <a:endParaRPr/>
          </a:p>
          <a:p>
            <a:pPr indent="0" lvl="0" marL="0" rtl="0" algn="l">
              <a:spcBef>
                <a:spcPts val="1200"/>
              </a:spcBef>
              <a:spcAft>
                <a:spcPts val="0"/>
              </a:spcAft>
              <a:buNone/>
            </a:pPr>
            <a:r>
              <a:rPr lang="en"/>
              <a:t>7=moderate snow</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96" name="Google Shape;196;p22"/>
          <p:cNvPicPr preferRelativeResize="0"/>
          <p:nvPr/>
        </p:nvPicPr>
        <p:blipFill>
          <a:blip r:embed="rId3">
            <a:alphaModFix/>
          </a:blip>
          <a:stretch>
            <a:fillRect/>
          </a:stretch>
        </p:blipFill>
        <p:spPr>
          <a:xfrm>
            <a:off x="637070" y="1669395"/>
            <a:ext cx="3085775" cy="2707500"/>
          </a:xfrm>
          <a:prstGeom prst="rect">
            <a:avLst/>
          </a:prstGeom>
          <a:noFill/>
          <a:ln>
            <a:noFill/>
          </a:ln>
        </p:spPr>
      </p:pic>
      <p:pic>
        <p:nvPicPr>
          <p:cNvPr id="197" name="Google Shape;197;p22"/>
          <p:cNvPicPr preferRelativeResize="0"/>
          <p:nvPr/>
        </p:nvPicPr>
        <p:blipFill>
          <a:blip r:embed="rId4">
            <a:alphaModFix/>
          </a:blip>
          <a:stretch>
            <a:fillRect/>
          </a:stretch>
        </p:blipFill>
        <p:spPr>
          <a:xfrm>
            <a:off x="4180200" y="1669400"/>
            <a:ext cx="3091181" cy="2707500"/>
          </a:xfrm>
          <a:prstGeom prst="rect">
            <a:avLst/>
          </a:prstGeom>
          <a:noFill/>
          <a:ln>
            <a:noFill/>
          </a:ln>
        </p:spPr>
      </p:pic>
      <p:sp>
        <p:nvSpPr>
          <p:cNvPr id="198" name="Google Shape;198;p22"/>
          <p:cNvSpPr txBox="1"/>
          <p:nvPr/>
        </p:nvSpPr>
        <p:spPr>
          <a:xfrm>
            <a:off x="4249425" y="351600"/>
            <a:ext cx="41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99" name="Google Shape;199;p22"/>
          <p:cNvSpPr txBox="1"/>
          <p:nvPr>
            <p:ph idx="1" type="body"/>
          </p:nvPr>
        </p:nvSpPr>
        <p:spPr>
          <a:xfrm>
            <a:off x="4337250" y="351600"/>
            <a:ext cx="3789900" cy="1135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It is beneficial to pass more in clear weather and heavy rain, but not in moderate rain or snow.</a:t>
            </a:r>
            <a:endParaRPr/>
          </a:p>
          <a:p>
            <a:pPr indent="0" lvl="0" marL="0" rtl="0" algn="l">
              <a:spcBef>
                <a:spcPts val="1200"/>
              </a:spcBef>
              <a:spcAft>
                <a:spcPts val="1200"/>
              </a:spcAft>
              <a:buNone/>
            </a:pPr>
            <a:r>
              <a:rPr lang="en"/>
              <a:t>Helps answer how play calling must be adjusted according to weather.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a:t>
            </a:r>
            <a:endParaRPr/>
          </a:p>
        </p:txBody>
      </p:sp>
      <p:sp>
        <p:nvSpPr>
          <p:cNvPr id="205" name="Google Shape;205;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We chose to use a supervised machine learning method to predict the result of a </a:t>
            </a:r>
            <a:r>
              <a:rPr lang="en"/>
              <a:t>specific</a:t>
            </a:r>
            <a:r>
              <a:rPr lang="en"/>
              <a:t> game, 1 </a:t>
            </a:r>
            <a:r>
              <a:rPr lang="en"/>
              <a:t>corresponding</a:t>
            </a:r>
            <a:r>
              <a:rPr lang="en"/>
              <a:t> to a win and 0 to a loss.  We chose to use the General Logistic Model to train our model, as it produced the best results.    </a:t>
            </a:r>
            <a:endParaRPr/>
          </a:p>
          <a:p>
            <a:pPr indent="0" lvl="0" marL="0" rtl="0" algn="l">
              <a:spcBef>
                <a:spcPts val="1200"/>
              </a:spcBef>
              <a:spcAft>
                <a:spcPts val="0"/>
              </a:spcAft>
              <a:buNone/>
            </a:pPr>
            <a:r>
              <a:rPr lang="en"/>
              <a:t>The classification  metrics we will use to evaluate our  model are accuracy, </a:t>
            </a:r>
            <a:r>
              <a:rPr lang="en"/>
              <a:t>precision</a:t>
            </a:r>
            <a:r>
              <a:rPr lang="en"/>
              <a:t>, and recall.  We chose to use these </a:t>
            </a:r>
            <a:r>
              <a:rPr lang="en"/>
              <a:t>performance</a:t>
            </a:r>
            <a:r>
              <a:rPr lang="en"/>
              <a:t> metric </a:t>
            </a:r>
            <a:r>
              <a:rPr lang="en"/>
              <a:t>because</a:t>
            </a:r>
            <a:r>
              <a:rPr lang="en"/>
              <a:t> the success of our model is dependent on the binary prediction of Win vs. Loss.</a:t>
            </a:r>
            <a:endParaRPr/>
          </a:p>
          <a:p>
            <a:pPr indent="0" lvl="0" marL="0" rtl="0" algn="l">
              <a:spcBef>
                <a:spcPts val="1200"/>
              </a:spcBef>
              <a:spcAft>
                <a:spcPts val="1200"/>
              </a:spcAft>
              <a:buNone/>
            </a:pPr>
            <a:r>
              <a:rPr lang="en"/>
              <a:t>While building the model we randomly sampled and split our data into a </a:t>
            </a:r>
            <a:r>
              <a:rPr lang="en"/>
              <a:t>training</a:t>
            </a:r>
            <a:r>
              <a:rPr lang="en"/>
              <a:t> and testing set by a 70:30 ratio to ensure we had enough data to make predictions off of, but still retained enough data not trained on to test our model.  After checking the confusion matrix of our training set, we determined that overfitting was likely not an issue, as the model on both sets was able to explain </a:t>
            </a:r>
            <a:r>
              <a:rPr lang="en"/>
              <a:t>approximately</a:t>
            </a:r>
            <a:r>
              <a:rPr lang="en"/>
              <a:t> the same amount of variance in the data.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Results</a:t>
            </a:r>
            <a:endParaRPr/>
          </a:p>
        </p:txBody>
      </p:sp>
      <p:sp>
        <p:nvSpPr>
          <p:cNvPr id="211" name="Google Shape;211;p24"/>
          <p:cNvSpPr txBox="1"/>
          <p:nvPr>
            <p:ph idx="1" type="body"/>
          </p:nvPr>
        </p:nvSpPr>
        <p:spPr>
          <a:xfrm>
            <a:off x="204975" y="2662175"/>
            <a:ext cx="4521300" cy="23568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Our logistic regression model did an exceptionally good job of predicting wins and losses with an accuracy of 0.76. </a:t>
            </a:r>
            <a:endParaRPr/>
          </a:p>
          <a:p>
            <a:pPr indent="0" lvl="0" marL="0" rtl="0" algn="l">
              <a:spcBef>
                <a:spcPts val="1200"/>
              </a:spcBef>
              <a:spcAft>
                <a:spcPts val="0"/>
              </a:spcAft>
              <a:buNone/>
            </a:pPr>
            <a:r>
              <a:rPr lang="en"/>
              <a:t>Useful predictors were number of plays, punts, QB kneels, percent run, and percent pass at a 0.05 p-value, leading us to believe that weather does not play a large role in predicting whether a team will win a game.</a:t>
            </a:r>
            <a:endParaRPr/>
          </a:p>
          <a:p>
            <a:pPr indent="0" lvl="0" marL="0" rtl="0" algn="l">
              <a:spcBef>
                <a:spcPts val="1200"/>
              </a:spcBef>
              <a:spcAft>
                <a:spcPts val="1200"/>
              </a:spcAft>
              <a:buNone/>
            </a:pPr>
            <a:r>
              <a:rPr lang="en"/>
              <a:t>Precision and Recall were relatively similar, meaning the amount of false positives and false negatives were not alarming. </a:t>
            </a:r>
            <a:endParaRPr/>
          </a:p>
        </p:txBody>
      </p:sp>
      <p:pic>
        <p:nvPicPr>
          <p:cNvPr id="212" name="Google Shape;212;p24"/>
          <p:cNvPicPr preferRelativeResize="0"/>
          <p:nvPr/>
        </p:nvPicPr>
        <p:blipFill>
          <a:blip r:embed="rId3">
            <a:alphaModFix/>
          </a:blip>
          <a:stretch>
            <a:fillRect/>
          </a:stretch>
        </p:blipFill>
        <p:spPr>
          <a:xfrm>
            <a:off x="3125177" y="0"/>
            <a:ext cx="3323548" cy="2712926"/>
          </a:xfrm>
          <a:prstGeom prst="rect">
            <a:avLst/>
          </a:prstGeom>
          <a:noFill/>
          <a:ln>
            <a:noFill/>
          </a:ln>
        </p:spPr>
      </p:pic>
      <p:pic>
        <p:nvPicPr>
          <p:cNvPr id="213" name="Google Shape;213;p24"/>
          <p:cNvPicPr preferRelativeResize="0"/>
          <p:nvPr/>
        </p:nvPicPr>
        <p:blipFill>
          <a:blip r:embed="rId4">
            <a:alphaModFix/>
          </a:blip>
          <a:stretch>
            <a:fillRect/>
          </a:stretch>
        </p:blipFill>
        <p:spPr>
          <a:xfrm>
            <a:off x="6533950" y="1460250"/>
            <a:ext cx="2610062" cy="35587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Results</a:t>
            </a:r>
            <a:endParaRPr/>
          </a:p>
        </p:txBody>
      </p:sp>
      <p:sp>
        <p:nvSpPr>
          <p:cNvPr id="219" name="Google Shape;219;p25"/>
          <p:cNvSpPr txBox="1"/>
          <p:nvPr>
            <p:ph idx="1" type="body"/>
          </p:nvPr>
        </p:nvSpPr>
        <p:spPr>
          <a:xfrm>
            <a:off x="1052700" y="1031525"/>
            <a:ext cx="6564000" cy="3777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This model answered our question: “How can we predict whether a team will win based off of play calling and weather?”</a:t>
            </a:r>
            <a:endParaRPr/>
          </a:p>
          <a:p>
            <a:pPr indent="0" lvl="0" marL="0" rtl="0" algn="l">
              <a:spcBef>
                <a:spcPts val="1200"/>
              </a:spcBef>
              <a:spcAft>
                <a:spcPts val="0"/>
              </a:spcAft>
              <a:buNone/>
            </a:pPr>
            <a:r>
              <a:rPr lang="en"/>
              <a:t>One way we can assess this question is by using our odds ratios pasted below. </a:t>
            </a:r>
            <a:endParaRPr/>
          </a:p>
          <a:p>
            <a:pPr indent="0" lvl="0" marL="0" rtl="0" algn="l">
              <a:spcBef>
                <a:spcPts val="1200"/>
              </a:spcBef>
              <a:spcAft>
                <a:spcPts val="1200"/>
              </a:spcAft>
              <a:buNone/>
            </a:pPr>
            <a:r>
              <a:rPr lang="en"/>
              <a:t>For example, we can interpret this by saying a one unit increase in run (team does one more running play) increases the odds of winning by  1.0205. Alternatively, calling one more punt play will increase your odds of winning by 0.9092, which is a net decrease. However, not all of these variables will be useful, since some have high p-values and have little influence on the model</a:t>
            </a:r>
            <a:endParaRPr/>
          </a:p>
        </p:txBody>
      </p:sp>
      <p:pic>
        <p:nvPicPr>
          <p:cNvPr id="220" name="Google Shape;220;p25"/>
          <p:cNvPicPr preferRelativeResize="0"/>
          <p:nvPr/>
        </p:nvPicPr>
        <p:blipFill>
          <a:blip r:embed="rId3">
            <a:alphaModFix/>
          </a:blip>
          <a:stretch>
            <a:fillRect/>
          </a:stretch>
        </p:blipFill>
        <p:spPr>
          <a:xfrm>
            <a:off x="2057275" y="3220847"/>
            <a:ext cx="4169500" cy="1796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Limitations</a:t>
            </a:r>
            <a:endParaRPr/>
          </a:p>
        </p:txBody>
      </p:sp>
      <p:sp>
        <p:nvSpPr>
          <p:cNvPr id="226" name="Google Shape;226;p26"/>
          <p:cNvSpPr txBox="1"/>
          <p:nvPr>
            <p:ph idx="1" type="body"/>
          </p:nvPr>
        </p:nvSpPr>
        <p:spPr>
          <a:xfrm>
            <a:off x="1297500" y="1088575"/>
            <a:ext cx="7038900" cy="35457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There are a few limitations that came up as a result of using football statistics.  First, football is an extremely complex game, and although we were as specific as it was </a:t>
            </a:r>
            <a:r>
              <a:rPr lang="en"/>
              <a:t>feasible</a:t>
            </a:r>
            <a:r>
              <a:rPr lang="en"/>
              <a:t> with play types, there are still many variations of run or pass plays that can be called for a </a:t>
            </a:r>
            <a:r>
              <a:rPr lang="en"/>
              <a:t>variety</a:t>
            </a:r>
            <a:r>
              <a:rPr lang="en"/>
              <a:t> of </a:t>
            </a:r>
            <a:r>
              <a:rPr lang="en"/>
              <a:t>strategic</a:t>
            </a:r>
            <a:r>
              <a:rPr lang="en"/>
              <a:t> </a:t>
            </a:r>
            <a:r>
              <a:rPr lang="en"/>
              <a:t>reasons</a:t>
            </a:r>
            <a:r>
              <a:rPr lang="en"/>
              <a:t>.  Additionally, each team is comprised of different players with different skills.  Because of this certain play calls would work better for some teams than others.  </a:t>
            </a:r>
            <a:r>
              <a:rPr lang="en"/>
              <a:t>Unfortunately</a:t>
            </a:r>
            <a:r>
              <a:rPr lang="en"/>
              <a:t>, we could not base our model off of just one group of players as we would not have nearly enough data.  The inclusion of more specific play types, possibly </a:t>
            </a:r>
            <a:r>
              <a:rPr lang="en"/>
              <a:t>categorized</a:t>
            </a:r>
            <a:r>
              <a:rPr lang="en"/>
              <a:t> by the intended result of the play, would have been helpful to include in this model, as we could account for </a:t>
            </a:r>
            <a:r>
              <a:rPr lang="en"/>
              <a:t>differences</a:t>
            </a:r>
            <a:r>
              <a:rPr lang="en"/>
              <a:t> within play types, but this data would be </a:t>
            </a:r>
            <a:r>
              <a:rPr lang="en"/>
              <a:t>extremely</a:t>
            </a:r>
            <a:r>
              <a:rPr lang="en"/>
              <a:t> hard to find or produce.  </a:t>
            </a:r>
            <a:r>
              <a:rPr lang="en"/>
              <a:t>Ultimately</a:t>
            </a:r>
            <a:r>
              <a:rPr lang="en"/>
              <a:t>, we would not make an inference about </a:t>
            </a:r>
            <a:r>
              <a:rPr lang="en"/>
              <a:t>causality with this model, as there is a strong possibility that play call may be correlated to the game situation, but not necessarily decide the final score.</a:t>
            </a:r>
            <a:endParaRPr/>
          </a:p>
          <a:p>
            <a:pPr indent="0" lvl="0" marL="0" rtl="0" algn="l">
              <a:spcBef>
                <a:spcPts val="1200"/>
              </a:spcBef>
              <a:spcAft>
                <a:spcPts val="0"/>
              </a:spcAft>
              <a:buNone/>
            </a:pPr>
            <a:r>
              <a:rPr lang="en"/>
              <a:t>Another additional limitation that could significantly affect play calling would be the subject of injuries. Our datasets did not include injuries for each game as that would have been far too complex and unique across each individual game. Nonetheless, an injured player could very easily result in certain data in our model to be skewed to favor either a tendency to pass or run. Having this data would have possibly helped explain outliers and/or  decrease the standard deviation of certain variables.</a:t>
            </a:r>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7"/>
          <p:cNvSpPr/>
          <p:nvPr/>
        </p:nvSpPr>
        <p:spPr>
          <a:xfrm>
            <a:off x="780600" y="1523300"/>
            <a:ext cx="7915800" cy="32478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Recommendations</a:t>
            </a:r>
            <a:endParaRPr/>
          </a:p>
        </p:txBody>
      </p:sp>
      <p:sp>
        <p:nvSpPr>
          <p:cNvPr id="233" name="Google Shape;233;p27"/>
          <p:cNvSpPr txBox="1"/>
          <p:nvPr>
            <p:ph idx="1" type="body"/>
          </p:nvPr>
        </p:nvSpPr>
        <p:spPr>
          <a:xfrm>
            <a:off x="1297500" y="1762325"/>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Winning teams almost always run the ball more often. </a:t>
            </a:r>
            <a:endParaRPr sz="1600"/>
          </a:p>
          <a:p>
            <a:pPr indent="0" lvl="0" marL="0" rtl="0" algn="l">
              <a:spcBef>
                <a:spcPts val="1200"/>
              </a:spcBef>
              <a:spcAft>
                <a:spcPts val="0"/>
              </a:spcAft>
              <a:buNone/>
            </a:pPr>
            <a:r>
              <a:rPr lang="en" sz="1600"/>
              <a:t>In heavy rain, passing the ball may be beneficial, contrary to popular belief. </a:t>
            </a:r>
            <a:endParaRPr sz="1600"/>
          </a:p>
          <a:p>
            <a:pPr indent="0" lvl="0" marL="0" rtl="0" algn="l">
              <a:spcBef>
                <a:spcPts val="1200"/>
              </a:spcBef>
              <a:spcAft>
                <a:spcPts val="0"/>
              </a:spcAft>
              <a:buNone/>
            </a:pPr>
            <a:r>
              <a:rPr lang="en" sz="1600"/>
              <a:t>In snow, running the ball will be more beneficial. </a:t>
            </a:r>
            <a:endParaRPr sz="1600"/>
          </a:p>
          <a:p>
            <a:pPr indent="0" lvl="0" marL="0" rtl="0" algn="l">
              <a:spcBef>
                <a:spcPts val="1200"/>
              </a:spcBef>
              <a:spcAft>
                <a:spcPts val="0"/>
              </a:spcAft>
              <a:buNone/>
            </a:pPr>
            <a:r>
              <a:rPr lang="en" sz="1600"/>
              <a:t>Most important aspects towards winning are number of plays, punts, QB kneels, percent run, and percent pass, other aspects to not matter as much. </a:t>
            </a:r>
            <a:endParaRPr sz="1600"/>
          </a:p>
          <a:p>
            <a:pPr indent="0" lvl="0" marL="0" rtl="0" algn="l">
              <a:spcBef>
                <a:spcPts val="1200"/>
              </a:spcBef>
              <a:spcAft>
                <a:spcPts val="1200"/>
              </a:spcAft>
              <a:buNone/>
            </a:pPr>
            <a:r>
              <a:rPr lang="en" sz="1600"/>
              <a:t>Use odds ratios to determine whether certain plays will help or hurt your chances of winning. </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Context and Questions</a:t>
            </a:r>
            <a:endParaRPr/>
          </a:p>
        </p:txBody>
      </p:sp>
      <p:sp>
        <p:nvSpPr>
          <p:cNvPr id="142" name="Google Shape;142;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The dataset we are using to conduct his exploration is a </a:t>
            </a:r>
            <a:r>
              <a:rPr lang="en" sz="1400"/>
              <a:t>combination of information we thought would be important regarding the outcome of NFL  football games, focusing on playcalling.  The National Football League, or NFL, is a professional sports organization comprised of 32 teams, which compete in at least 17 games a season.  Teams can run a variety of different offensive plays in an effort to gain yards and score such as a run, a pass, a punt, or a field goal.  Our final dataset includes wins and losses of each game, the amount of times each play type is run, and estimated weather condition for seasons 2009-2018.</a:t>
            </a:r>
            <a:endParaRPr sz="1400"/>
          </a:p>
          <a:p>
            <a:pPr indent="0" lvl="0" marL="0" rtl="0" algn="l">
              <a:spcBef>
                <a:spcPts val="1200"/>
              </a:spcBef>
              <a:spcAft>
                <a:spcPts val="1200"/>
              </a:spcAft>
              <a:buNone/>
            </a:pPr>
            <a:r>
              <a:t/>
            </a:r>
            <a:endParaRPr sz="1900"/>
          </a:p>
        </p:txBody>
      </p:sp>
      <p:pic>
        <p:nvPicPr>
          <p:cNvPr id="143" name="Google Shape;143;p14"/>
          <p:cNvPicPr preferRelativeResize="0"/>
          <p:nvPr/>
        </p:nvPicPr>
        <p:blipFill rotWithShape="1">
          <a:blip r:embed="rId3">
            <a:alphaModFix/>
          </a:blip>
          <a:srcRect b="0" l="0" r="0" t="49617"/>
          <a:stretch/>
        </p:blipFill>
        <p:spPr>
          <a:xfrm>
            <a:off x="0" y="3986550"/>
            <a:ext cx="9144000" cy="10593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idx="1" type="body"/>
          </p:nvPr>
        </p:nvSpPr>
        <p:spPr>
          <a:xfrm>
            <a:off x="1297500" y="601500"/>
            <a:ext cx="7038900" cy="387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The question we are trying to answer is </a:t>
            </a:r>
            <a:endParaRPr sz="1400"/>
          </a:p>
          <a:p>
            <a:pPr indent="0" lvl="0" marL="0" rtl="0" algn="l">
              <a:spcBef>
                <a:spcPts val="1200"/>
              </a:spcBef>
              <a:spcAft>
                <a:spcPts val="0"/>
              </a:spcAft>
              <a:buNone/>
            </a:pPr>
            <a:r>
              <a:rPr lang="en" sz="2300"/>
              <a:t>“How can we predict whether a team will win based off the play calling and weather?”</a:t>
            </a:r>
            <a:endParaRPr sz="2300"/>
          </a:p>
          <a:p>
            <a:pPr indent="0" lvl="0" marL="0" rtl="0" algn="l">
              <a:spcBef>
                <a:spcPts val="1200"/>
              </a:spcBef>
              <a:spcAft>
                <a:spcPts val="1200"/>
              </a:spcAft>
              <a:buNone/>
            </a:pPr>
            <a:r>
              <a:t/>
            </a:r>
            <a:endParaRPr sz="1900"/>
          </a:p>
        </p:txBody>
      </p:sp>
      <p:sp>
        <p:nvSpPr>
          <p:cNvPr id="149" name="Google Shape;149;p15"/>
          <p:cNvSpPr txBox="1"/>
          <p:nvPr/>
        </p:nvSpPr>
        <p:spPr>
          <a:xfrm>
            <a:off x="2550850" y="2062300"/>
            <a:ext cx="5916900" cy="215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lt1"/>
                </a:solidFill>
                <a:latin typeface="Lato"/>
                <a:ea typeface="Lato"/>
                <a:cs typeface="Lato"/>
                <a:sym typeface="Lato"/>
              </a:rPr>
              <a:t>In the NFL, coaches and teams are </a:t>
            </a:r>
            <a:r>
              <a:rPr lang="en" sz="1600">
                <a:solidFill>
                  <a:schemeClr val="lt1"/>
                </a:solidFill>
                <a:latin typeface="Lato"/>
                <a:ea typeface="Lato"/>
                <a:cs typeface="Lato"/>
                <a:sym typeface="Lato"/>
              </a:rPr>
              <a:t>judged by their record.  The difference in losing and winning even a single game can be the difference between a bad season and a good season.  In this hyper-competitive league, play calling and the statistics around that are becoming more and more important as each team is trying to gain a edge.  Knowing about the proportion of play calls that leads to success is very valuable and our goal is to better understand how play calling in a game can lead to a victory.</a:t>
            </a:r>
            <a:endParaRPr sz="1600">
              <a:solidFill>
                <a:schemeClr val="lt1"/>
              </a:solidFill>
              <a:latin typeface="Lato"/>
              <a:ea typeface="Lato"/>
              <a:cs typeface="Lato"/>
              <a:sym typeface="Lato"/>
            </a:endParaRPr>
          </a:p>
        </p:txBody>
      </p:sp>
      <p:pic>
        <p:nvPicPr>
          <p:cNvPr id="150" name="Google Shape;150;p15"/>
          <p:cNvPicPr preferRelativeResize="0"/>
          <p:nvPr/>
        </p:nvPicPr>
        <p:blipFill rotWithShape="1">
          <a:blip r:embed="rId3">
            <a:alphaModFix/>
          </a:blip>
          <a:srcRect b="0" l="24642" r="25695" t="0"/>
          <a:stretch/>
        </p:blipFill>
        <p:spPr>
          <a:xfrm>
            <a:off x="0" y="2062300"/>
            <a:ext cx="2321347" cy="30811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p:nvPr/>
        </p:nvSpPr>
        <p:spPr>
          <a:xfrm>
            <a:off x="4808975" y="1589050"/>
            <a:ext cx="3373200" cy="224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and Variables</a:t>
            </a:r>
            <a:endParaRPr/>
          </a:p>
        </p:txBody>
      </p:sp>
      <p:sp>
        <p:nvSpPr>
          <p:cNvPr id="157" name="Google Shape;157;p16"/>
          <p:cNvSpPr txBox="1"/>
          <p:nvPr>
            <p:ph idx="1" type="body"/>
          </p:nvPr>
        </p:nvSpPr>
        <p:spPr>
          <a:xfrm>
            <a:off x="4799775" y="1567550"/>
            <a:ext cx="35367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900">
                <a:solidFill>
                  <a:schemeClr val="accent1"/>
                </a:solidFill>
              </a:rPr>
              <a:t>Dataset Summary</a:t>
            </a:r>
            <a:endParaRPr sz="2900">
              <a:solidFill>
                <a:schemeClr val="accent1"/>
              </a:solidFill>
            </a:endParaRPr>
          </a:p>
          <a:p>
            <a:pPr indent="-311150" lvl="0" marL="457200" rtl="0" algn="l">
              <a:spcBef>
                <a:spcPts val="1200"/>
              </a:spcBef>
              <a:spcAft>
                <a:spcPts val="0"/>
              </a:spcAft>
              <a:buClr>
                <a:schemeClr val="accent1"/>
              </a:buClr>
              <a:buSzPts val="1300"/>
              <a:buChar char="●"/>
            </a:pPr>
            <a:r>
              <a:rPr lang="en">
                <a:solidFill>
                  <a:schemeClr val="accent1"/>
                </a:solidFill>
              </a:rPr>
              <a:t>Across 9 seasons</a:t>
            </a:r>
            <a:endParaRPr>
              <a:solidFill>
                <a:schemeClr val="accent1"/>
              </a:solidFill>
            </a:endParaRPr>
          </a:p>
          <a:p>
            <a:pPr indent="-311150" lvl="0" marL="457200" rtl="0" algn="l">
              <a:spcBef>
                <a:spcPts val="0"/>
              </a:spcBef>
              <a:spcAft>
                <a:spcPts val="0"/>
              </a:spcAft>
              <a:buClr>
                <a:schemeClr val="accent1"/>
              </a:buClr>
              <a:buSzPts val="1300"/>
              <a:buChar char="●"/>
            </a:pPr>
            <a:r>
              <a:rPr lang="en">
                <a:solidFill>
                  <a:schemeClr val="accent1"/>
                </a:solidFill>
              </a:rPr>
              <a:t>5153 observations</a:t>
            </a:r>
            <a:endParaRPr>
              <a:solidFill>
                <a:schemeClr val="accent1"/>
              </a:solidFill>
            </a:endParaRPr>
          </a:p>
          <a:p>
            <a:pPr indent="-311150" lvl="0" marL="457200" rtl="0" algn="l">
              <a:spcBef>
                <a:spcPts val="0"/>
              </a:spcBef>
              <a:spcAft>
                <a:spcPts val="0"/>
              </a:spcAft>
              <a:buClr>
                <a:schemeClr val="accent1"/>
              </a:buClr>
              <a:buSzPts val="1300"/>
              <a:buChar char="●"/>
            </a:pPr>
            <a:r>
              <a:rPr lang="en">
                <a:solidFill>
                  <a:schemeClr val="accent1"/>
                </a:solidFill>
              </a:rPr>
              <a:t>7 levels of Weather Conditions</a:t>
            </a:r>
            <a:endParaRPr>
              <a:solidFill>
                <a:schemeClr val="accent1"/>
              </a:solidFill>
            </a:endParaRPr>
          </a:p>
          <a:p>
            <a:pPr indent="-298450" lvl="1" marL="914400" rtl="0" algn="l">
              <a:spcBef>
                <a:spcPts val="0"/>
              </a:spcBef>
              <a:spcAft>
                <a:spcPts val="0"/>
              </a:spcAft>
              <a:buClr>
                <a:schemeClr val="accent1"/>
              </a:buClr>
              <a:buSzPts val="1100"/>
              <a:buChar char="○"/>
            </a:pPr>
            <a:r>
              <a:rPr lang="en">
                <a:solidFill>
                  <a:schemeClr val="accent1"/>
                </a:solidFill>
              </a:rPr>
              <a:t>E.g. Clear, Moderate rain, </a:t>
            </a:r>
            <a:r>
              <a:rPr lang="en">
                <a:solidFill>
                  <a:schemeClr val="accent1"/>
                </a:solidFill>
              </a:rPr>
              <a:t>Light</a:t>
            </a:r>
            <a:r>
              <a:rPr lang="en">
                <a:solidFill>
                  <a:schemeClr val="accent1"/>
                </a:solidFill>
              </a:rPr>
              <a:t> snow</a:t>
            </a:r>
            <a:endParaRPr>
              <a:solidFill>
                <a:schemeClr val="accent1"/>
              </a:solidFill>
            </a:endParaRPr>
          </a:p>
          <a:p>
            <a:pPr indent="-311150" lvl="0" marL="457200" rtl="0" algn="l">
              <a:spcBef>
                <a:spcPts val="0"/>
              </a:spcBef>
              <a:spcAft>
                <a:spcPts val="0"/>
              </a:spcAft>
              <a:buClr>
                <a:schemeClr val="accent1"/>
              </a:buClr>
              <a:buSzPts val="1300"/>
              <a:buChar char="●"/>
            </a:pPr>
            <a:r>
              <a:rPr lang="en">
                <a:solidFill>
                  <a:schemeClr val="accent1"/>
                </a:solidFill>
              </a:rPr>
              <a:t>32 Teams included</a:t>
            </a:r>
            <a:endParaRPr>
              <a:solidFill>
                <a:schemeClr val="accent1"/>
              </a:solidFill>
            </a:endParaRPr>
          </a:p>
          <a:p>
            <a:pPr indent="-311150" lvl="0" marL="457200" rtl="0" algn="l">
              <a:spcBef>
                <a:spcPts val="0"/>
              </a:spcBef>
              <a:spcAft>
                <a:spcPts val="0"/>
              </a:spcAft>
              <a:buClr>
                <a:schemeClr val="accent1"/>
              </a:buClr>
              <a:buSzPts val="1300"/>
              <a:buChar char="●"/>
            </a:pPr>
            <a:r>
              <a:rPr lang="en">
                <a:solidFill>
                  <a:schemeClr val="accent1"/>
                </a:solidFill>
              </a:rPr>
              <a:t>9 Play Types</a:t>
            </a:r>
            <a:endParaRPr>
              <a:solidFill>
                <a:schemeClr val="accent1"/>
              </a:solidFill>
            </a:endParaRPr>
          </a:p>
          <a:p>
            <a:pPr indent="0" lvl="0" marL="457200" rtl="0" algn="l">
              <a:spcBef>
                <a:spcPts val="1200"/>
              </a:spcBef>
              <a:spcAft>
                <a:spcPts val="0"/>
              </a:spcAft>
              <a:buNone/>
            </a:pPr>
            <a:r>
              <a:t/>
            </a:r>
            <a:endParaRPr>
              <a:solidFill>
                <a:schemeClr val="accent1"/>
              </a:solidFill>
            </a:endParaRPr>
          </a:p>
          <a:p>
            <a:pPr indent="0" lvl="0" marL="0" rtl="0" algn="l">
              <a:spcBef>
                <a:spcPts val="1200"/>
              </a:spcBef>
              <a:spcAft>
                <a:spcPts val="1200"/>
              </a:spcAft>
              <a:buNone/>
            </a:pPr>
            <a:r>
              <a:t/>
            </a:r>
            <a:endParaRPr>
              <a:solidFill>
                <a:schemeClr val="accent1"/>
              </a:solidFill>
            </a:endParaRPr>
          </a:p>
        </p:txBody>
      </p:sp>
      <p:sp>
        <p:nvSpPr>
          <p:cNvPr id="158" name="Google Shape;158;p16"/>
          <p:cNvSpPr txBox="1"/>
          <p:nvPr/>
        </p:nvSpPr>
        <p:spPr>
          <a:xfrm>
            <a:off x="491025" y="1730875"/>
            <a:ext cx="3756300" cy="2339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The target of interest for our model is WL, an integer representing a win(1) or loss(0).  We plan to analyze the </a:t>
            </a:r>
            <a:r>
              <a:rPr lang="en">
                <a:solidFill>
                  <a:schemeClr val="lt1"/>
                </a:solidFill>
                <a:latin typeface="Lato"/>
                <a:ea typeface="Lato"/>
                <a:cs typeface="Lato"/>
                <a:sym typeface="Lato"/>
              </a:rPr>
              <a:t>following</a:t>
            </a:r>
            <a:r>
              <a:rPr lang="en">
                <a:solidFill>
                  <a:schemeClr val="lt1"/>
                </a:solidFill>
                <a:latin typeface="Lato"/>
                <a:ea typeface="Lato"/>
                <a:cs typeface="Lato"/>
                <a:sym typeface="Lato"/>
              </a:rPr>
              <a:t> predictors:  run, pass, </a:t>
            </a:r>
            <a:r>
              <a:rPr lang="en">
                <a:solidFill>
                  <a:schemeClr val="lt1"/>
                </a:solidFill>
                <a:latin typeface="Lato"/>
                <a:ea typeface="Lato"/>
                <a:cs typeface="Lato"/>
                <a:sym typeface="Lato"/>
              </a:rPr>
              <a:t> extra_point, field_goal, punt, qb_spike, qb_kneel, kickoff, no_play, percent_run, percent_pass, estimated_condition</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See the next two slides for a more in-depth look at these variables.</a:t>
            </a:r>
            <a:endParaRPr>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graphicFrame>
        <p:nvGraphicFramePr>
          <p:cNvPr id="163" name="Google Shape;163;p17"/>
          <p:cNvGraphicFramePr/>
          <p:nvPr/>
        </p:nvGraphicFramePr>
        <p:xfrm>
          <a:off x="1136075" y="374900"/>
          <a:ext cx="3000000" cy="3000000"/>
        </p:xfrm>
        <a:graphic>
          <a:graphicData uri="http://schemas.openxmlformats.org/drawingml/2006/table">
            <a:tbl>
              <a:tblPr>
                <a:noFill/>
                <a:tableStyleId>{599A36DE-6CA1-41BB-A4C6-2908CFB66CCC}</a:tableStyleId>
              </a:tblPr>
              <a:tblGrid>
                <a:gridCol w="1809750"/>
                <a:gridCol w="1011850"/>
                <a:gridCol w="2607650"/>
                <a:gridCol w="1809750"/>
              </a:tblGrid>
              <a:tr h="324200">
                <a:tc>
                  <a:txBody>
                    <a:bodyPr/>
                    <a:lstStyle/>
                    <a:p>
                      <a:pPr indent="0" lvl="0" marL="0" rtl="0" algn="l">
                        <a:spcBef>
                          <a:spcPts val="0"/>
                        </a:spcBef>
                        <a:spcAft>
                          <a:spcPts val="0"/>
                        </a:spcAft>
                        <a:buNone/>
                      </a:pPr>
                      <a:r>
                        <a:rPr lang="en"/>
                        <a:t>Variable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Data Type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Description</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Relevant </a:t>
                      </a:r>
                      <a:r>
                        <a:rPr lang="en"/>
                        <a:t>Statistics</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WL*</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Integer (0,1)</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Result of game             (0=loss, 1=win)</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- 0.4822</a:t>
                      </a:r>
                      <a:endParaRPr/>
                    </a:p>
                    <a:p>
                      <a:pPr indent="0" lvl="0" marL="0" rtl="0" algn="l">
                        <a:spcBef>
                          <a:spcPts val="0"/>
                        </a:spcBef>
                        <a:spcAft>
                          <a:spcPts val="0"/>
                        </a:spcAft>
                        <a:buNone/>
                      </a:pPr>
                      <a:r>
                        <a:rPr lang="en"/>
                        <a:t>SD - 0.4997</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Percent_run</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Numeric</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The proportion of run plays called in a game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- 37.7450</a:t>
                      </a:r>
                      <a:endParaRPr/>
                    </a:p>
                    <a:p>
                      <a:pPr indent="0" lvl="0" marL="0" rtl="0" algn="l">
                        <a:spcBef>
                          <a:spcPts val="0"/>
                        </a:spcBef>
                        <a:spcAft>
                          <a:spcPts val="0"/>
                        </a:spcAft>
                        <a:buNone/>
                      </a:pPr>
                      <a:r>
                        <a:rPr lang="en"/>
                        <a:t>SD - 11.6399</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Percent_pass</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Numeric</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The proportion of pass plays called in a game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- 52.8997</a:t>
                      </a:r>
                      <a:endParaRPr/>
                    </a:p>
                    <a:p>
                      <a:pPr indent="0" lvl="0" marL="0" rtl="0" algn="l">
                        <a:spcBef>
                          <a:spcPts val="0"/>
                        </a:spcBef>
                        <a:spcAft>
                          <a:spcPts val="0"/>
                        </a:spcAft>
                        <a:buNone/>
                      </a:pPr>
                      <a:r>
                        <a:rPr lang="en"/>
                        <a:t>SD - 12.9074</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Estimated </a:t>
                      </a:r>
                      <a:r>
                        <a:rPr lang="en"/>
                        <a:t>Condition</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character</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Weather </a:t>
                      </a:r>
                      <a:r>
                        <a:rPr lang="en"/>
                        <a:t>condition</a:t>
                      </a:r>
                      <a:r>
                        <a:rPr lang="en"/>
                        <a:t> of the game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7 possibilities(Clear, Li.Rain, Md. Rain, Hvy. Rain, Li. Snow, Md. Snow, No Data)</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extra_point</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Integer</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Amount of extra points </a:t>
                      </a:r>
                      <a:r>
                        <a:rPr lang="en"/>
                        <a:t>attempted</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- 2.1219</a:t>
                      </a:r>
                      <a:endParaRPr/>
                    </a:p>
                    <a:p>
                      <a:pPr indent="0" lvl="0" marL="0" rtl="0" algn="l">
                        <a:spcBef>
                          <a:spcPts val="0"/>
                        </a:spcBef>
                        <a:spcAft>
                          <a:spcPts val="0"/>
                        </a:spcAft>
                        <a:buNone/>
                      </a:pPr>
                      <a:r>
                        <a:rPr lang="en"/>
                        <a:t>SD - 1.4299</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field_goal</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Integer</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Amount of field goals attempted</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- 1.8973</a:t>
                      </a:r>
                      <a:endParaRPr/>
                    </a:p>
                    <a:p>
                      <a:pPr indent="0" lvl="0" marL="0" rtl="0" algn="l">
                        <a:spcBef>
                          <a:spcPts val="0"/>
                        </a:spcBef>
                        <a:spcAft>
                          <a:spcPts val="0"/>
                        </a:spcAft>
                        <a:buNone/>
                      </a:pPr>
                      <a:r>
                        <a:rPr lang="en"/>
                        <a:t>SD - 1.3254</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graphicFrame>
        <p:nvGraphicFramePr>
          <p:cNvPr id="168" name="Google Shape;168;p18"/>
          <p:cNvGraphicFramePr/>
          <p:nvPr/>
        </p:nvGraphicFramePr>
        <p:xfrm>
          <a:off x="1136075" y="374900"/>
          <a:ext cx="3000000" cy="3000000"/>
        </p:xfrm>
        <a:graphic>
          <a:graphicData uri="http://schemas.openxmlformats.org/drawingml/2006/table">
            <a:tbl>
              <a:tblPr>
                <a:noFill/>
                <a:tableStyleId>{599A36DE-6CA1-41BB-A4C6-2908CFB66CCC}</a:tableStyleId>
              </a:tblPr>
              <a:tblGrid>
                <a:gridCol w="1809750"/>
                <a:gridCol w="1011850"/>
                <a:gridCol w="2607650"/>
                <a:gridCol w="1809750"/>
              </a:tblGrid>
              <a:tr h="324200">
                <a:tc>
                  <a:txBody>
                    <a:bodyPr/>
                    <a:lstStyle/>
                    <a:p>
                      <a:pPr indent="0" lvl="0" marL="0" rtl="0" algn="l">
                        <a:spcBef>
                          <a:spcPts val="0"/>
                        </a:spcBef>
                        <a:spcAft>
                          <a:spcPts val="0"/>
                        </a:spcAft>
                        <a:buNone/>
                      </a:pPr>
                      <a:r>
                        <a:rPr lang="en"/>
                        <a:t>Variable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Data Type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Description</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Relevant Statistics</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498800">
                <a:tc>
                  <a:txBody>
                    <a:bodyPr/>
                    <a:lstStyle/>
                    <a:p>
                      <a:pPr indent="0" lvl="0" marL="0" rtl="0" algn="l">
                        <a:spcBef>
                          <a:spcPts val="0"/>
                        </a:spcBef>
                        <a:spcAft>
                          <a:spcPts val="0"/>
                        </a:spcAft>
                        <a:buNone/>
                      </a:pPr>
                      <a:r>
                        <a:rPr lang="en"/>
                        <a:t>punt</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Integer</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Number of punts called in a game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- 4.6408</a:t>
                      </a:r>
                      <a:endParaRPr/>
                    </a:p>
                    <a:p>
                      <a:pPr indent="0" lvl="0" marL="0" rtl="0" algn="l">
                        <a:spcBef>
                          <a:spcPts val="0"/>
                        </a:spcBef>
                        <a:spcAft>
                          <a:spcPts val="0"/>
                        </a:spcAft>
                        <a:buNone/>
                      </a:pPr>
                      <a:r>
                        <a:rPr lang="en"/>
                        <a:t>SD - 2.0247</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qb_kneel</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Integer</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Number of </a:t>
                      </a:r>
                      <a:r>
                        <a:rPr lang="en"/>
                        <a:t>quarterback</a:t>
                      </a:r>
                      <a:r>
                        <a:rPr lang="en"/>
                        <a:t> kneels called in a game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- 0.7433</a:t>
                      </a:r>
                      <a:endParaRPr/>
                    </a:p>
                    <a:p>
                      <a:pPr indent="0" lvl="0" marL="0" rtl="0" algn="l">
                        <a:spcBef>
                          <a:spcPts val="0"/>
                        </a:spcBef>
                        <a:spcAft>
                          <a:spcPts val="0"/>
                        </a:spcAft>
                        <a:buNone/>
                      </a:pPr>
                      <a:r>
                        <a:rPr lang="en"/>
                        <a:t>SD - 1.0695</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qb_spike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Integer</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Number of quarterback spikes called in a game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- 0.1339</a:t>
                      </a:r>
                      <a:endParaRPr/>
                    </a:p>
                    <a:p>
                      <a:pPr indent="0" lvl="0" marL="0" rtl="0" algn="l">
                        <a:spcBef>
                          <a:spcPts val="0"/>
                        </a:spcBef>
                        <a:spcAft>
                          <a:spcPts val="0"/>
                        </a:spcAft>
                        <a:buNone/>
                      </a:pPr>
                      <a:r>
                        <a:rPr lang="en"/>
                        <a:t>SD - 0.4066</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run</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Integer</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Number of run plays called in a game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- 25.75044</a:t>
                      </a:r>
                      <a:endParaRPr/>
                    </a:p>
                    <a:p>
                      <a:pPr indent="0" lvl="0" marL="0" rtl="0" algn="l">
                        <a:spcBef>
                          <a:spcPts val="0"/>
                        </a:spcBef>
                        <a:spcAft>
                          <a:spcPts val="0"/>
                        </a:spcAft>
                        <a:buNone/>
                      </a:pPr>
                      <a:r>
                        <a:rPr lang="en"/>
                        <a:t>SD - 8.44673</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kickoff</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Integer</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Number of kickoffs in a game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- 4.9587</a:t>
                      </a:r>
                      <a:endParaRPr/>
                    </a:p>
                    <a:p>
                      <a:pPr indent="0" lvl="0" marL="0" rtl="0" algn="l">
                        <a:spcBef>
                          <a:spcPts val="0"/>
                        </a:spcBef>
                        <a:spcAft>
                          <a:spcPts val="0"/>
                        </a:spcAft>
                        <a:buNone/>
                      </a:pPr>
                      <a:r>
                        <a:rPr lang="en"/>
                        <a:t>SD - 1.9051</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no_play</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Integer</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Number of downs without getting off a play</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- 8.1628</a:t>
                      </a:r>
                      <a:endParaRPr/>
                    </a:p>
                    <a:p>
                      <a:pPr indent="0" lvl="0" marL="0" rtl="0" algn="l">
                        <a:spcBef>
                          <a:spcPts val="0"/>
                        </a:spcBef>
                        <a:spcAft>
                          <a:spcPts val="0"/>
                        </a:spcAft>
                        <a:buNone/>
                      </a:pPr>
                      <a:r>
                        <a:rPr lang="en"/>
                        <a:t>SD - 3.5361</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24200">
                <a:tc>
                  <a:txBody>
                    <a:bodyPr/>
                    <a:lstStyle/>
                    <a:p>
                      <a:pPr indent="0" lvl="0" marL="0" rtl="0" algn="l">
                        <a:spcBef>
                          <a:spcPts val="0"/>
                        </a:spcBef>
                        <a:spcAft>
                          <a:spcPts val="0"/>
                        </a:spcAft>
                        <a:buNone/>
                      </a:pPr>
                      <a:r>
                        <a:rPr lang="en"/>
                        <a:t>pass</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Integer</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Number of pass plays called in a game</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t>Mean - 36.2269</a:t>
                      </a:r>
                      <a:endParaRPr/>
                    </a:p>
                    <a:p>
                      <a:pPr indent="0" lvl="0" marL="0" rtl="0" algn="l">
                        <a:spcBef>
                          <a:spcPts val="0"/>
                        </a:spcBef>
                        <a:spcAft>
                          <a:spcPts val="0"/>
                        </a:spcAft>
                        <a:buNone/>
                      </a:pPr>
                      <a:r>
                        <a:rPr lang="en"/>
                        <a:t>SD - 10.3990</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Visualizations</a:t>
            </a:r>
            <a:endParaRPr/>
          </a:p>
        </p:txBody>
      </p:sp>
      <p:sp>
        <p:nvSpPr>
          <p:cNvPr id="174" name="Google Shape;174;p19"/>
          <p:cNvSpPr txBox="1"/>
          <p:nvPr>
            <p:ph idx="1" type="body"/>
          </p:nvPr>
        </p:nvSpPr>
        <p:spPr>
          <a:xfrm>
            <a:off x="6529825" y="1567550"/>
            <a:ext cx="18066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Winners, on average, call 6 more run plays per game. </a:t>
            </a:r>
            <a:endParaRPr/>
          </a:p>
          <a:p>
            <a:pPr indent="0" lvl="0" marL="0" rtl="0" algn="l">
              <a:spcBef>
                <a:spcPts val="1200"/>
              </a:spcBef>
              <a:spcAft>
                <a:spcPts val="0"/>
              </a:spcAft>
              <a:buNone/>
            </a:pPr>
            <a:r>
              <a:rPr lang="en"/>
              <a:t>Losers, on average, call 6 more passing plays per game. </a:t>
            </a:r>
            <a:endParaRPr/>
          </a:p>
          <a:p>
            <a:pPr indent="0" lvl="0" marL="0" rtl="0" algn="l">
              <a:spcBef>
                <a:spcPts val="1200"/>
              </a:spcBef>
              <a:spcAft>
                <a:spcPts val="1200"/>
              </a:spcAft>
              <a:buNone/>
            </a:pPr>
            <a:r>
              <a:rPr lang="en"/>
              <a:t>Winners call more plays overall, as they likely have possession of the ball longer. </a:t>
            </a:r>
            <a:endParaRPr/>
          </a:p>
        </p:txBody>
      </p:sp>
      <p:pic>
        <p:nvPicPr>
          <p:cNvPr id="175" name="Google Shape;175;p19"/>
          <p:cNvPicPr preferRelativeResize="0"/>
          <p:nvPr/>
        </p:nvPicPr>
        <p:blipFill>
          <a:blip r:embed="rId3">
            <a:alphaModFix/>
          </a:blip>
          <a:stretch>
            <a:fillRect/>
          </a:stretch>
        </p:blipFill>
        <p:spPr>
          <a:xfrm>
            <a:off x="364575" y="1567550"/>
            <a:ext cx="5943600" cy="2752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Visualizations</a:t>
            </a:r>
            <a:endParaRPr/>
          </a:p>
        </p:txBody>
      </p:sp>
      <p:pic>
        <p:nvPicPr>
          <p:cNvPr id="181" name="Google Shape;181;p20"/>
          <p:cNvPicPr preferRelativeResize="0"/>
          <p:nvPr/>
        </p:nvPicPr>
        <p:blipFill>
          <a:blip r:embed="rId3">
            <a:alphaModFix/>
          </a:blip>
          <a:stretch>
            <a:fillRect/>
          </a:stretch>
        </p:blipFill>
        <p:spPr>
          <a:xfrm>
            <a:off x="3061725" y="1307850"/>
            <a:ext cx="5722729" cy="3530850"/>
          </a:xfrm>
          <a:prstGeom prst="rect">
            <a:avLst/>
          </a:prstGeom>
          <a:noFill/>
          <a:ln>
            <a:noFill/>
          </a:ln>
        </p:spPr>
      </p:pic>
      <p:sp>
        <p:nvSpPr>
          <p:cNvPr id="182" name="Google Shape;182;p20"/>
          <p:cNvSpPr txBox="1"/>
          <p:nvPr/>
        </p:nvSpPr>
        <p:spPr>
          <a:xfrm>
            <a:off x="196400" y="1497625"/>
            <a:ext cx="26025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This is a graph of the percentage of passing plays called by the Atlanta Falcons colored by the result of the game.</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The Falcons lose a </a:t>
            </a:r>
            <a:r>
              <a:rPr lang="en">
                <a:solidFill>
                  <a:schemeClr val="lt1"/>
                </a:solidFill>
                <a:latin typeface="Lato"/>
                <a:ea typeface="Lato"/>
                <a:cs typeface="Lato"/>
                <a:sym typeface="Lato"/>
              </a:rPr>
              <a:t>majority</a:t>
            </a:r>
            <a:r>
              <a:rPr lang="en">
                <a:solidFill>
                  <a:schemeClr val="lt1"/>
                </a:solidFill>
                <a:latin typeface="Lato"/>
                <a:ea typeface="Lato"/>
                <a:cs typeface="Lato"/>
                <a:sym typeface="Lato"/>
              </a:rPr>
              <a:t> of the games with a higher passing percentage and tend to win most games with a low passing percentage.</a:t>
            </a:r>
            <a:endParaRPr>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Visualizations</a:t>
            </a:r>
            <a:endParaRPr/>
          </a:p>
        </p:txBody>
      </p:sp>
      <p:pic>
        <p:nvPicPr>
          <p:cNvPr id="188" name="Google Shape;188;p21"/>
          <p:cNvPicPr preferRelativeResize="0"/>
          <p:nvPr/>
        </p:nvPicPr>
        <p:blipFill>
          <a:blip r:embed="rId3">
            <a:alphaModFix/>
          </a:blip>
          <a:stretch>
            <a:fillRect/>
          </a:stretch>
        </p:blipFill>
        <p:spPr>
          <a:xfrm>
            <a:off x="238325" y="1460250"/>
            <a:ext cx="5723394" cy="3530850"/>
          </a:xfrm>
          <a:prstGeom prst="rect">
            <a:avLst/>
          </a:prstGeom>
          <a:noFill/>
          <a:ln>
            <a:noFill/>
          </a:ln>
        </p:spPr>
      </p:pic>
      <p:sp>
        <p:nvSpPr>
          <p:cNvPr id="189" name="Google Shape;189;p21"/>
          <p:cNvSpPr txBox="1"/>
          <p:nvPr/>
        </p:nvSpPr>
        <p:spPr>
          <a:xfrm>
            <a:off x="6248300" y="1436250"/>
            <a:ext cx="27129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This graph illustrates the differences in run play calling by the Buffalo Bills in respect ot the weather conditions.</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Most games are played in clear conditions</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
                <a:solidFill>
                  <a:schemeClr val="lt1"/>
                </a:solidFill>
                <a:latin typeface="Lato"/>
                <a:ea typeface="Lato"/>
                <a:cs typeface="Lato"/>
                <a:sym typeface="Lato"/>
              </a:rPr>
              <a:t>Their</a:t>
            </a:r>
            <a:r>
              <a:rPr lang="en">
                <a:solidFill>
                  <a:schemeClr val="lt1"/>
                </a:solidFill>
                <a:latin typeface="Lato"/>
                <a:ea typeface="Lato"/>
                <a:cs typeface="Lato"/>
                <a:sym typeface="Lato"/>
              </a:rPr>
              <a:t> most run-heavy games tend to be in light rain or snow, but they still have some run-heavy games in clear conditions.</a:t>
            </a:r>
            <a:endParaRPr>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